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C21EE-2821-49E2-9C4E-E0C0DCF8F81A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A4E44-7F60-4F5A-84AA-33E1A5922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3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4E44-7F60-4F5A-84AA-33E1A5922E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6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DF8B-D561-4DAC-8C7E-6A2BC1CF4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0C9C9-DDD8-447F-A806-468C0DC73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61CB-8E89-43B3-A4B0-9DE69FCD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D4327-B3AC-4428-8DEE-0E58009A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084E-324F-47E3-B3BB-0268BDA3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FF43-8109-48E0-9A8F-BB2ECE11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67AF6-D6D2-4B68-954D-4EC75ED4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5886E-CB4B-45E8-A6A2-253EEE4A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206E-569D-487E-8D18-1C3EB16A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BCA8A-7E17-422D-9402-C5557809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42872-C249-4DD4-A8F6-2463F1149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94A97-EE3C-4DD9-B56B-DBC92763A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5371-222A-4984-AF84-955CB805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B9372-50A6-40F9-A5C2-E1800430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FBAD5-F697-4E85-8F57-DEB9EFBF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8A31-A51F-4F8A-AB34-57792326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96E0-4222-4F24-A2E0-274F068E4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23B21-E592-495D-89A4-409C3AD1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9BD4D-9860-47FC-9CFC-9F6CC882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0D13-EF6F-4C76-BCF7-FF5C9622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2835-C007-4F59-8BD1-9E395128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8B26-262C-4625-8350-F24D7B37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8E0FB-61DB-4FDD-B4BD-E0350499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020FE-F075-44A0-9819-D560EA64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F35F-B767-48CF-B0A6-07B52185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0FE-BA70-40A9-A99E-0D1F3667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4959E-68C2-422B-9760-F8823924A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EF17C-2AD9-4293-85EE-9B77C0342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C325C-A7AC-48F8-9D89-08598DFB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2E747-D185-42EE-A643-A3F2E616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25C0A-C17F-4611-836F-FC73897C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A3C3-DE0D-43EE-BDF5-8442AED1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1637F-7F80-4090-A21D-2D0928D2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A396D-4273-4FA6-9E0B-3126DFA7B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FBA9D2-78C2-4210-B7A5-A7DA14041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428A1-CA6E-4415-A3E4-70F980D32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B7574-B776-40E1-A9A9-525559A3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F486C-6B3C-4560-B20F-018226EB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9FBA5-D728-4E64-99E7-EF6B7453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2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B597-4331-42FE-9079-EBE01A2F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42DA2-2DA6-403A-AF40-A20D2516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88F8B-7DBD-4AAF-AA3C-11A8867A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6D1B-1D8C-4C61-9E32-BA0C20CD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8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72AF9-6703-4B54-8C06-A66EA47F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9450B-5F99-4E63-A6E2-A780D034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02D24-B02F-492F-BF20-296C705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6ACD-AC5B-4296-B2D2-A8AB0197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ECE88-A03D-497F-92BF-4EB704052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24021-0F24-45DB-8F63-27B13BDC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8362A-07B8-4D5C-8BF0-F0E6E7AD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65F70-83C4-4ECF-B362-86AEB354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CC2EF-BBDF-4D42-9E95-C8169A14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3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1A28-C223-4AA6-B63E-341BF193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4CBA-2D7C-4C65-AE1D-E4A360C35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14305-33EB-40A8-8FA4-E60B7506D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B09C4-EB5A-4798-8805-6718AF15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F0F2D-89D2-4E06-8D28-A9BA602C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7F4C9-19AD-41F7-85A6-37EAE1F7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7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670B-7609-4350-B361-9254C1C6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E1192-29DE-4CCF-B9EC-48F9B14F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D46A-F7A7-4D63-99FF-BBBBCC824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8B9F-8974-4F50-B1C0-61343D3AD17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0B73-6961-4DBF-8D4D-8EAC99A82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E867D-AB2E-46F6-A237-CC9242C2D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F2CE-8F54-40A5-8770-C5FE202B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9D91-32A6-4194-B0F7-9F0D26A15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Background and Colors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AEF48-9DAA-462B-BEFA-E28FFA477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11</a:t>
            </a:r>
          </a:p>
        </p:txBody>
      </p:sp>
    </p:spTree>
    <p:extLst>
      <p:ext uri="{BB962C8B-B14F-4D97-AF65-F5344CB8AC3E}">
        <p14:creationId xmlns:p14="http://schemas.microsoft.com/office/powerpoint/2010/main" val="231125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6B62-EF4A-ADAB-CB25-2266852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Size Background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D232-8493-F418-5AD7-3765E9FD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want to have a background image on a website that always covers the entire browser window</a:t>
            </a:r>
          </a:p>
          <a:p>
            <a:r>
              <a:rPr lang="en-US" dirty="0"/>
              <a:t>We want the background image to: fill the entire page with the image (no white space), scale as needed, center itself on screen, and not use scrollbars</a:t>
            </a:r>
          </a:p>
          <a:p>
            <a:r>
              <a:rPr lang="en-US" dirty="0"/>
              <a:t>We can do it like this: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EAE9D8-FCD7-A6B9-9F31-3BB2CBB2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0263"/>
            <a:ext cx="6096000" cy="1147737"/>
          </a:xfrm>
          <a:prstGeom prst="rect">
            <a:avLst/>
          </a:prstGeom>
        </p:spPr>
      </p:pic>
      <p:pic>
        <p:nvPicPr>
          <p:cNvPr id="7" name="Picture 6" descr="A person holding a camera&#10;&#10;Description automatically generated">
            <a:extLst>
              <a:ext uri="{FF2B5EF4-FFF2-40B4-BE49-F238E27FC236}">
                <a16:creationId xmlns:a16="http://schemas.microsoft.com/office/drawing/2014/main" id="{2FA87CF1-6F8C-A59E-13F6-2D341DA00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9" y="3539860"/>
            <a:ext cx="4040221" cy="33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84A9-EFCA-C79A-D0EE-10608907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F301-9BA7-DA37-F786-B0993F46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hero</a:t>
            </a:r>
            <a:r>
              <a:rPr lang="en-US" dirty="0"/>
              <a:t> image is a large image with text displayed over it</a:t>
            </a:r>
          </a:p>
          <a:p>
            <a:r>
              <a:rPr lang="en-US" dirty="0"/>
              <a:t>We can create a </a:t>
            </a:r>
            <a:r>
              <a:rPr lang="en-US" i="1" dirty="0"/>
              <a:t>hero</a:t>
            </a:r>
            <a:r>
              <a:rPr lang="en-US" dirty="0"/>
              <a:t> image like this:</a:t>
            </a:r>
          </a:p>
        </p:txBody>
      </p:sp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4B5312D9-F914-45B4-45A9-94F0437B0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6321"/>
            <a:ext cx="6096000" cy="2011680"/>
          </a:xfrm>
          <a:prstGeom prst="rect">
            <a:avLst/>
          </a:prstGeom>
        </p:spPr>
      </p:pic>
      <p:pic>
        <p:nvPicPr>
          <p:cNvPr id="7" name="Picture 6" descr="A person holding a camera over his face&#10;&#10;Description automatically generated">
            <a:extLst>
              <a:ext uri="{FF2B5EF4-FFF2-40B4-BE49-F238E27FC236}">
                <a16:creationId xmlns:a16="http://schemas.microsoft.com/office/drawing/2014/main" id="{FFC52B42-25FA-D4EC-0B96-65FC95928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89" y="2450042"/>
            <a:ext cx="5372911" cy="44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6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426F-7A53-06E0-6584-54FA97FD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background-origin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E10F-6305-7BD9-DDDF-2435FC45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background-origin</a:t>
            </a:r>
            <a:r>
              <a:rPr lang="en-US" dirty="0"/>
              <a:t> property specifies where the background-image is positioned</a:t>
            </a:r>
          </a:p>
          <a:p>
            <a:r>
              <a:rPr lang="en-US" dirty="0"/>
              <a:t>The </a:t>
            </a:r>
            <a:r>
              <a:rPr lang="en-US" i="1" dirty="0"/>
              <a:t>background-origin</a:t>
            </a:r>
            <a:r>
              <a:rPr lang="en-US" b="1" dirty="0"/>
              <a:t> </a:t>
            </a:r>
            <a:r>
              <a:rPr lang="en-US" dirty="0"/>
              <a:t>property takes three values: </a:t>
            </a:r>
            <a:r>
              <a:rPr lang="en-US" b="1" i="1" dirty="0"/>
              <a:t>border-box, padding-box (default), </a:t>
            </a:r>
            <a:r>
              <a:rPr lang="en-US" dirty="0"/>
              <a:t>and </a:t>
            </a:r>
            <a:r>
              <a:rPr lang="en-US" b="1" i="1" dirty="0"/>
              <a:t>content-box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3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B409-B297-296D-9CAB-9BEC9622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background-origin </a:t>
            </a:r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331C-D34B-7678-DED3-01D2BBCF3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padding-box (default):</a:t>
            </a:r>
            <a:r>
              <a:rPr lang="en-US" dirty="0"/>
              <a:t> the background image starts from the upper left corner of the padding edge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3AD41F-6CCF-DFE7-C695-A9A15CEC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47" y="2836350"/>
            <a:ext cx="9837906" cy="40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1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2161-ECBD-F548-9BB0-08970B63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background-origin </a:t>
            </a:r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E3060-25B9-9424-4C47-CC412423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border-box</a:t>
            </a:r>
            <a:r>
              <a:rPr lang="en-US" dirty="0"/>
              <a:t>: the background image starts from the upper left corner of the border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E68A28DF-420C-744E-80CD-C345C99C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2712503"/>
            <a:ext cx="10178374" cy="41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1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E372-BA86-F272-D5FC-32817E55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background-origin </a:t>
            </a:r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2EB1-8F19-40BB-EF87-F965C158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content-box: </a:t>
            </a:r>
            <a:r>
              <a:rPr lang="en-US" dirty="0"/>
              <a:t>the background image starts from the upper left corner of the content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8571ABDB-A631-C944-F620-9D098427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36" y="2843446"/>
            <a:ext cx="9915728" cy="4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393E-43AA-EDFC-DB04-DB82173F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background-clip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7CA2-C4DF-C789-2E9E-AE4073EA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background-clip</a:t>
            </a:r>
            <a:r>
              <a:rPr lang="en-US" dirty="0"/>
              <a:t> property specifies the painting area of the background</a:t>
            </a:r>
          </a:p>
          <a:p>
            <a:r>
              <a:rPr lang="en-US" i="1" dirty="0"/>
              <a:t>background-clip</a:t>
            </a:r>
            <a:r>
              <a:rPr lang="en-US" dirty="0"/>
              <a:t> takes three different value: </a:t>
            </a:r>
            <a:r>
              <a:rPr lang="en-US" b="1" i="1" dirty="0"/>
              <a:t>border-box (default), padding-box, </a:t>
            </a:r>
            <a:r>
              <a:rPr lang="en-US" dirty="0"/>
              <a:t>and </a:t>
            </a:r>
            <a:r>
              <a:rPr lang="en-US" b="1" i="1" dirty="0"/>
              <a:t>content-box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8872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E816-4D23-4AA2-591F-C6FBAC9D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background-clip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6A2F-8C6F-1E0E-E6BC-74F81DC9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border-box (default)</a:t>
            </a:r>
            <a:r>
              <a:rPr lang="en-US" dirty="0"/>
              <a:t>: the background is painted to the outside edge of the border</a:t>
            </a:r>
          </a:p>
          <a:p>
            <a:endParaRPr lang="en-US" b="1" i="1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17EFF2-78EC-A826-AF8C-E6BB651D3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0950"/>
            <a:ext cx="4854102" cy="2427050"/>
          </a:xfrm>
          <a:prstGeom prst="rect">
            <a:avLst/>
          </a:prstGeom>
        </p:spPr>
      </p:pic>
      <p:pic>
        <p:nvPicPr>
          <p:cNvPr id="5" name="Picture 4" descr="A yellow rectangular sign with black dots&#10;&#10;Description automatically generated">
            <a:extLst>
              <a:ext uri="{FF2B5EF4-FFF2-40B4-BE49-F238E27FC236}">
                <a16:creationId xmlns:a16="http://schemas.microsoft.com/office/drawing/2014/main" id="{A30151B8-6537-57C9-164D-029C4861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03" y="4374154"/>
            <a:ext cx="7337898" cy="24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A2D8-6E75-2DF6-7661-78216F11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background-clip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B0C4B-BBB8-76A3-792E-4E989115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padding-box</a:t>
            </a:r>
            <a:r>
              <a:rPr lang="en-US" dirty="0"/>
              <a:t>: the background is painted to the outside edge of the padding</a:t>
            </a:r>
            <a:endParaRPr lang="en-US" b="1" i="1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4438C7A-BAA6-3C29-A67F-4291EF5D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514"/>
            <a:ext cx="5249879" cy="2261485"/>
          </a:xfrm>
          <a:prstGeom prst="rect">
            <a:avLst/>
          </a:prstGeom>
        </p:spPr>
      </p:pic>
      <p:pic>
        <p:nvPicPr>
          <p:cNvPr id="7" name="Picture 6" descr="A yellow rectangular sign with black dots&#10;&#10;Description automatically generated">
            <a:extLst>
              <a:ext uri="{FF2B5EF4-FFF2-40B4-BE49-F238E27FC236}">
                <a16:creationId xmlns:a16="http://schemas.microsoft.com/office/drawing/2014/main" id="{3BCFFCB9-2DB6-9B90-21C4-98CC67C2E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79" y="4434630"/>
            <a:ext cx="6950042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17B7-D9F0-8EFC-E67A-2EAF17FB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background-clip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EA55-EFEC-B65C-9EAF-C9823C229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content-box</a:t>
            </a:r>
            <a:r>
              <a:rPr lang="en-US" dirty="0"/>
              <a:t>: the background is painted within the content box</a:t>
            </a:r>
            <a:endParaRPr lang="en-US" b="1" i="1" dirty="0"/>
          </a:p>
        </p:txBody>
      </p:sp>
      <p:pic>
        <p:nvPicPr>
          <p:cNvPr id="5" name="Picture 4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5574749D-8D9C-B14A-3858-E0ED3B9E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821"/>
            <a:ext cx="5306225" cy="2208179"/>
          </a:xfrm>
          <a:prstGeom prst="rect">
            <a:avLst/>
          </a:prstGeom>
        </p:spPr>
      </p:pic>
      <p:pic>
        <p:nvPicPr>
          <p:cNvPr id="7" name="Picture 6" descr="A yellow rectangular object with black dots&#10;&#10;Description automatically generated">
            <a:extLst>
              <a:ext uri="{FF2B5EF4-FFF2-40B4-BE49-F238E27FC236}">
                <a16:creationId xmlns:a16="http://schemas.microsoft.com/office/drawing/2014/main" id="{C742E421-5272-3DC2-E2F7-D51048246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23" y="4495595"/>
            <a:ext cx="6889077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4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9C5D-597F-41F3-AE78-481788AD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11CE-5DE4-49BA-BC3A-46C3A8862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B3F7-4F5E-1E53-EC93-07E59269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4346D-29D5-6122-23EB-332D2534C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A6B8-8269-4913-9C6D-A1813AB5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RGBA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E30A2-5A0B-9A83-75EB-37FA2DBF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RGBA colors are an extension of RGB colors with an added </a:t>
            </a:r>
            <a:r>
              <a:rPr lang="en-US" i="1" dirty="0"/>
              <a:t>alpha </a:t>
            </a:r>
            <a:r>
              <a:rPr lang="en-US" dirty="0"/>
              <a:t>channel – which specifies the opacity for the color</a:t>
            </a:r>
          </a:p>
          <a:p>
            <a:r>
              <a:rPr lang="en-US" dirty="0"/>
              <a:t>An RGBA color value is specified with </a:t>
            </a:r>
            <a:r>
              <a:rPr lang="en-US" i="1" dirty="0" err="1"/>
              <a:t>rgba</a:t>
            </a:r>
            <a:r>
              <a:rPr lang="en-US" i="1" dirty="0"/>
              <a:t>(</a:t>
            </a:r>
            <a:r>
              <a:rPr lang="en-US" i="1" dirty="0" err="1"/>
              <a:t>redValue</a:t>
            </a:r>
            <a:r>
              <a:rPr lang="en-US" i="1" dirty="0"/>
              <a:t>, </a:t>
            </a:r>
            <a:r>
              <a:rPr lang="en-US" i="1" dirty="0" err="1"/>
              <a:t>greenValue</a:t>
            </a:r>
            <a:r>
              <a:rPr lang="en-US" i="1" dirty="0"/>
              <a:t>, </a:t>
            </a:r>
            <a:r>
              <a:rPr lang="en-US" i="1" dirty="0" err="1"/>
              <a:t>blueValue</a:t>
            </a:r>
            <a:r>
              <a:rPr lang="en-US" i="1" dirty="0"/>
              <a:t>, </a:t>
            </a:r>
            <a:r>
              <a:rPr lang="en-US" i="1" dirty="0" err="1"/>
              <a:t>alphaValue</a:t>
            </a:r>
            <a:r>
              <a:rPr lang="en-US" i="1" dirty="0"/>
              <a:t>)</a:t>
            </a:r>
          </a:p>
          <a:p>
            <a:r>
              <a:rPr lang="en-US" dirty="0"/>
              <a:t>The alpha value is a number between 0 and 1</a:t>
            </a:r>
          </a:p>
        </p:txBody>
      </p:sp>
      <p:pic>
        <p:nvPicPr>
          <p:cNvPr id="5" name="Picture 4" descr="A number symbols on a white background&#10;&#10;Description automatically generated">
            <a:extLst>
              <a:ext uri="{FF2B5EF4-FFF2-40B4-BE49-F238E27FC236}">
                <a16:creationId xmlns:a16="http://schemas.microsoft.com/office/drawing/2014/main" id="{62E0E0B3-03FE-7734-FFC0-F5F50CC46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1583"/>
            <a:ext cx="6096000" cy="676417"/>
          </a:xfrm>
          <a:prstGeom prst="rect">
            <a:avLst/>
          </a:prstGeom>
        </p:spPr>
      </p:pic>
      <p:pic>
        <p:nvPicPr>
          <p:cNvPr id="7" name="Picture 6" descr="A red and pink gradient&#10;&#10;Description automatically generated">
            <a:extLst>
              <a:ext uri="{FF2B5EF4-FFF2-40B4-BE49-F238E27FC236}">
                <a16:creationId xmlns:a16="http://schemas.microsoft.com/office/drawing/2014/main" id="{327E6F8C-CE02-783A-F36A-CF7C11C1C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44" y="5532436"/>
            <a:ext cx="6284156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769F-3404-BC78-04DF-A67504BF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HSL Colors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AD26-6979-9B2F-10B5-94F99E1B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HSL stands for </a:t>
            </a:r>
            <a:r>
              <a:rPr lang="en-US" b="1" dirty="0"/>
              <a:t>H</a:t>
            </a:r>
            <a:r>
              <a:rPr lang="en-US" dirty="0"/>
              <a:t>ue, </a:t>
            </a:r>
            <a:r>
              <a:rPr lang="en-US" b="1" dirty="0"/>
              <a:t>S</a:t>
            </a:r>
            <a:r>
              <a:rPr lang="en-US" dirty="0"/>
              <a:t>aturation, </a:t>
            </a:r>
            <a:r>
              <a:rPr lang="en-US" b="1" dirty="0"/>
              <a:t>L</a:t>
            </a:r>
            <a:r>
              <a:rPr lang="en-US" dirty="0"/>
              <a:t>ightness</a:t>
            </a:r>
          </a:p>
          <a:p>
            <a:r>
              <a:rPr lang="en-US" dirty="0"/>
              <a:t>An HSL color value is specified with: </a:t>
            </a:r>
            <a:r>
              <a:rPr lang="en-US" i="1" dirty="0" err="1"/>
              <a:t>hsl</a:t>
            </a:r>
            <a:r>
              <a:rPr lang="en-US" i="1" dirty="0"/>
              <a:t>(</a:t>
            </a:r>
            <a:r>
              <a:rPr lang="en-US" i="1" dirty="0" err="1"/>
              <a:t>hueValue</a:t>
            </a:r>
            <a:r>
              <a:rPr lang="en-US" i="1" dirty="0"/>
              <a:t>, </a:t>
            </a:r>
            <a:r>
              <a:rPr lang="en-US" i="1" dirty="0" err="1"/>
              <a:t>saturationValue</a:t>
            </a:r>
            <a:r>
              <a:rPr lang="en-US" i="1" dirty="0"/>
              <a:t>, </a:t>
            </a:r>
            <a:r>
              <a:rPr lang="en-US" i="1" dirty="0" err="1"/>
              <a:t>lightnessValue</a:t>
            </a:r>
            <a:r>
              <a:rPr lang="en-US" i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2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C53C-1951-F37E-814A-EE479A89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HSL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599D-427F-0FAA-6EB8-7311F0D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Hue</a:t>
            </a:r>
            <a:r>
              <a:rPr lang="en-US" dirty="0"/>
              <a:t> is a degree on the color wheel (0 – 360) where 0 is red, 120 is green, and 240 is blue</a:t>
            </a:r>
          </a:p>
          <a:p>
            <a:r>
              <a:rPr lang="en-US" i="1" dirty="0"/>
              <a:t>Saturation</a:t>
            </a:r>
            <a:r>
              <a:rPr lang="en-US" dirty="0"/>
              <a:t> is a percentage value where 100% if the full color</a:t>
            </a:r>
          </a:p>
          <a:p>
            <a:r>
              <a:rPr lang="en-US" i="1" dirty="0"/>
              <a:t>Lightness</a:t>
            </a:r>
            <a:r>
              <a:rPr lang="en-US" dirty="0"/>
              <a:t> is a percentage value where 0% is dark (black) and 100% is light (white)</a:t>
            </a:r>
            <a:endParaRPr lang="en-US" i="1" dirty="0"/>
          </a:p>
        </p:txBody>
      </p:sp>
      <p:pic>
        <p:nvPicPr>
          <p:cNvPr id="5" name="Picture 4" descr="A red and pink text on a red background&#10;&#10;Description automatically generated">
            <a:extLst>
              <a:ext uri="{FF2B5EF4-FFF2-40B4-BE49-F238E27FC236}">
                <a16:creationId xmlns:a16="http://schemas.microsoft.com/office/drawing/2014/main" id="{891C0FEE-1686-FFB9-C5B5-F3AB4E6D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941" y="4594664"/>
            <a:ext cx="2530059" cy="2263336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">
            <a:extLst>
              <a:ext uri="{FF2B5EF4-FFF2-40B4-BE49-F238E27FC236}">
                <a16:creationId xmlns:a16="http://schemas.microsoft.com/office/drawing/2014/main" id="{84FB8DB8-EE10-A08D-1BF5-7F23626D7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89521"/>
            <a:ext cx="9661941" cy="17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07A2-DF71-2AAD-DEA9-E1CFDC5B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HSLA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C6D8-B14E-DE99-0FB2-B1D44214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HSLA colors are an extension of HSL color values with an added </a:t>
            </a:r>
            <a:r>
              <a:rPr lang="en-US" i="1" dirty="0"/>
              <a:t>alpha </a:t>
            </a:r>
            <a:r>
              <a:rPr lang="en-US" dirty="0"/>
              <a:t>channel – that specifies opacity</a:t>
            </a:r>
          </a:p>
          <a:p>
            <a:r>
              <a:rPr lang="en-US" dirty="0"/>
              <a:t>An HSLA color is specified with </a:t>
            </a:r>
            <a:r>
              <a:rPr lang="en-US" i="1" dirty="0" err="1"/>
              <a:t>hsla</a:t>
            </a:r>
            <a:r>
              <a:rPr lang="en-US" i="1" dirty="0"/>
              <a:t>(</a:t>
            </a:r>
            <a:r>
              <a:rPr lang="en-US" i="1" dirty="0" err="1"/>
              <a:t>hueValue</a:t>
            </a:r>
            <a:r>
              <a:rPr lang="en-US" i="1" dirty="0"/>
              <a:t>, </a:t>
            </a:r>
            <a:r>
              <a:rPr lang="en-US" i="1" dirty="0" err="1"/>
              <a:t>saturationValue</a:t>
            </a:r>
            <a:r>
              <a:rPr lang="en-US" i="1" dirty="0"/>
              <a:t>, </a:t>
            </a:r>
            <a:r>
              <a:rPr lang="en-US" i="1" dirty="0" err="1"/>
              <a:t>lightnessValue</a:t>
            </a:r>
            <a:r>
              <a:rPr lang="en-US" i="1" dirty="0"/>
              <a:t>, </a:t>
            </a:r>
            <a:r>
              <a:rPr lang="en-US" i="1" dirty="0" err="1"/>
              <a:t>alphaValue</a:t>
            </a:r>
            <a:r>
              <a:rPr lang="en-US" i="1" dirty="0"/>
              <a:t>)</a:t>
            </a:r>
          </a:p>
          <a:p>
            <a:r>
              <a:rPr lang="en-US" dirty="0"/>
              <a:t>The alpha value is a number between 0 (fully transparent) and 1 (fully opaque)</a:t>
            </a:r>
          </a:p>
        </p:txBody>
      </p:sp>
      <p:pic>
        <p:nvPicPr>
          <p:cNvPr id="5" name="Picture 4" descr="A number of numbers and symbols&#10;&#10;Description automatically generated">
            <a:extLst>
              <a:ext uri="{FF2B5EF4-FFF2-40B4-BE49-F238E27FC236}">
                <a16:creationId xmlns:a16="http://schemas.microsoft.com/office/drawing/2014/main" id="{93FDE562-E52B-D9FC-14A2-D8FC5DAD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838"/>
            <a:ext cx="9659566" cy="119616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A98875-BFD7-6685-BBB2-EC57F7472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66" y="4031097"/>
            <a:ext cx="2532434" cy="28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3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7646-1830-6612-DC32-101E6BD7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B625-B99B-A3C3-3E37-6614E2656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opacity</a:t>
            </a:r>
            <a:r>
              <a:rPr lang="en-US" dirty="0"/>
              <a:t> property sets the opacity for the entire element (both the background color and the font color)</a:t>
            </a:r>
          </a:p>
          <a:p>
            <a:r>
              <a:rPr lang="en-US" dirty="0"/>
              <a:t>The </a:t>
            </a:r>
            <a:r>
              <a:rPr lang="en-US" i="1" dirty="0"/>
              <a:t>opacity</a:t>
            </a:r>
            <a:r>
              <a:rPr lang="en-US" dirty="0"/>
              <a:t> property must be a number between 0.0 (fully transparent) and 1.0 (fully opaque)</a:t>
            </a:r>
          </a:p>
        </p:txBody>
      </p:sp>
      <p:pic>
        <p:nvPicPr>
          <p:cNvPr id="5" name="Picture 4" descr="A group of words with red text&#10;&#10;Description automatically generated">
            <a:extLst>
              <a:ext uri="{FF2B5EF4-FFF2-40B4-BE49-F238E27FC236}">
                <a16:creationId xmlns:a16="http://schemas.microsoft.com/office/drawing/2014/main" id="{F75E9019-91B8-E611-3611-3E786AD5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904"/>
            <a:ext cx="9095362" cy="1007960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362113C8-5330-E960-2935-C85F60855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63" y="3863899"/>
            <a:ext cx="3096638" cy="29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9307-98B6-F1D0-1911-F1A80242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1250-6FD5-80AD-1168-CCB498E12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0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81B2-2AA8-D4EB-7258-491B6E53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537A-A3A2-2BC6-064B-0CD6997B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Gradients</a:t>
            </a:r>
            <a:r>
              <a:rPr lang="en-US" dirty="0"/>
              <a:t> let you display smooth transitions between 2 or more colors</a:t>
            </a:r>
          </a:p>
          <a:p>
            <a:r>
              <a:rPr lang="en-US" dirty="0"/>
              <a:t>There are several kinds of gradients:</a:t>
            </a:r>
          </a:p>
          <a:p>
            <a:pPr lvl="1"/>
            <a:r>
              <a:rPr lang="en-US" b="1" i="1" dirty="0"/>
              <a:t>Linear Gradients </a:t>
            </a:r>
            <a:r>
              <a:rPr lang="en-US" dirty="0"/>
              <a:t>(goes down/up/left/right/diagonally)</a:t>
            </a:r>
          </a:p>
          <a:p>
            <a:pPr lvl="1"/>
            <a:r>
              <a:rPr lang="en-US" b="1" i="1" dirty="0"/>
              <a:t>Radial Gradients </a:t>
            </a:r>
            <a:r>
              <a:rPr lang="en-US" dirty="0"/>
              <a:t>(defined by their center)</a:t>
            </a:r>
          </a:p>
          <a:p>
            <a:pPr lvl="1"/>
            <a:r>
              <a:rPr lang="en-US" b="1" i="1" dirty="0"/>
              <a:t>Conic Gradients </a:t>
            </a:r>
            <a:r>
              <a:rPr lang="en-US" dirty="0"/>
              <a:t>(transition from one color to another around circumference of a circle)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31330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2B8D-643D-4CEF-49B7-EA7F80A9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27EA-D2B7-33DA-4B7B-0E54F07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gradients require us to define at least 2 </a:t>
            </a:r>
            <a:r>
              <a:rPr lang="en-US" b="1" i="1" dirty="0"/>
              <a:t>color stops</a:t>
            </a:r>
            <a:r>
              <a:rPr lang="en-US" dirty="0"/>
              <a:t> (the colors we want to transition between)</a:t>
            </a:r>
          </a:p>
          <a:p>
            <a:r>
              <a:rPr lang="en-US" dirty="0"/>
              <a:t>We can also set a starting point or angel for the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8461-891B-6173-3502-E7B35D21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63521"/>
            <a:ext cx="12192000" cy="4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4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B086-9832-52B1-0A05-F527DBEF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F21B-1C2B-CD31-0521-5C6313DC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Direction: </a:t>
            </a:r>
            <a:r>
              <a:rPr lang="en-US" i="1" dirty="0"/>
              <a:t>Top to Bottom (Default)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red and yellow gradient&#10;&#10;Description automatically generated">
            <a:extLst>
              <a:ext uri="{FF2B5EF4-FFF2-40B4-BE49-F238E27FC236}">
                <a16:creationId xmlns:a16="http://schemas.microsoft.com/office/drawing/2014/main" id="{4CA98EBD-65FE-590A-045E-1F096C016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6634"/>
            <a:ext cx="12192000" cy="1661366"/>
          </a:xfrm>
          <a:prstGeom prst="rect">
            <a:avLst/>
          </a:prstGeom>
        </p:spPr>
      </p:pic>
      <p:pic>
        <p:nvPicPr>
          <p:cNvPr id="7" name="Picture 6" descr="A close-up of a word&#10;&#10;Description automatically generated">
            <a:extLst>
              <a:ext uri="{FF2B5EF4-FFF2-40B4-BE49-F238E27FC236}">
                <a16:creationId xmlns:a16="http://schemas.microsoft.com/office/drawing/2014/main" id="{5D401893-8038-6C7A-9A7C-80CA85947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08415"/>
            <a:ext cx="6096000" cy="9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1FEE-D2D9-4BFE-B034-8E3A50D8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3202-46B1-4833-99D0-7B704030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chapter we’ll learn how to add multiple background images to a single element</a:t>
            </a:r>
          </a:p>
          <a:p>
            <a:r>
              <a:rPr lang="en-US" dirty="0"/>
              <a:t>We’ll also learn about the </a:t>
            </a:r>
            <a:r>
              <a:rPr lang="en-US" b="1" i="1" dirty="0"/>
              <a:t>background-size, background-origin, </a:t>
            </a:r>
            <a:r>
              <a:rPr lang="en-US" dirty="0"/>
              <a:t>and</a:t>
            </a:r>
            <a:r>
              <a:rPr lang="en-US" b="1" i="1" dirty="0"/>
              <a:t> background-clip</a:t>
            </a:r>
            <a:r>
              <a:rPr lang="en-US" dirty="0"/>
              <a:t>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AD09C-49FD-4C91-AE4B-2F2DA40D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3987745"/>
            <a:ext cx="3590925" cy="28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8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2375-0344-3092-FC34-E5D862D0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10E1-DA80-1E57-4B43-354C9D0A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Direction: </a:t>
            </a:r>
            <a:r>
              <a:rPr lang="en-US" i="1" dirty="0"/>
              <a:t>Left to Right</a:t>
            </a:r>
            <a:endParaRPr lang="en-US" dirty="0"/>
          </a:p>
        </p:txBody>
      </p:sp>
      <p:pic>
        <p:nvPicPr>
          <p:cNvPr id="5" name="Picture 4" descr="An orange square with black text&#10;&#10;Description automatically generated">
            <a:extLst>
              <a:ext uri="{FF2B5EF4-FFF2-40B4-BE49-F238E27FC236}">
                <a16:creationId xmlns:a16="http://schemas.microsoft.com/office/drawing/2014/main" id="{DAF721AB-C83C-0B55-EF28-EDF9CE51F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6635"/>
            <a:ext cx="12192000" cy="1661366"/>
          </a:xfrm>
          <a:prstGeom prst="rect">
            <a:avLst/>
          </a:prstGeom>
        </p:spPr>
      </p:pic>
      <p:pic>
        <p:nvPicPr>
          <p:cNvPr id="7" name="Picture 6" descr="A close up of a word&#10;&#10;Description automatically generated">
            <a:extLst>
              <a:ext uri="{FF2B5EF4-FFF2-40B4-BE49-F238E27FC236}">
                <a16:creationId xmlns:a16="http://schemas.microsoft.com/office/drawing/2014/main" id="{83AFD749-B3F8-615F-89FF-E94FE674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85" y="4306548"/>
            <a:ext cx="6394315" cy="8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B8E9-D023-A9A8-CFD5-7318E6BE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0876-9DD7-7D4D-4588-98506BA04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Direction:</a:t>
            </a:r>
            <a:r>
              <a:rPr lang="en-US" i="1" dirty="0"/>
              <a:t> Diagonal</a:t>
            </a:r>
          </a:p>
          <a:p>
            <a:r>
              <a:rPr lang="en-US" dirty="0"/>
              <a:t>We can create a gradient in a diagonal line by specifying a direction using either keywords or a degree</a:t>
            </a:r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62E37183-147B-70D6-DD4B-DD91F080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479230"/>
            <a:ext cx="6096000" cy="763109"/>
          </a:xfrm>
          <a:prstGeom prst="rect">
            <a:avLst/>
          </a:prstGeom>
        </p:spPr>
      </p:pic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CE1C18D4-8156-F7EC-8AC1-D5578EC58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339"/>
            <a:ext cx="12192000" cy="16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5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AC26-C459-2752-A372-D4378DC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F29D-0476-C570-6CB6-012DC88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Direction: Diagonal (Degree)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A60794-7530-34F7-6DDB-4074BF6B1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667"/>
            <a:ext cx="4562272" cy="3854333"/>
          </a:xfrm>
          <a:prstGeom prst="rect">
            <a:avLst/>
          </a:prstGeom>
        </p:spPr>
      </p:pic>
      <p:pic>
        <p:nvPicPr>
          <p:cNvPr id="7" name="Picture 6" descr="A purple and black background&#10;&#10;Description automatically generated">
            <a:extLst>
              <a:ext uri="{FF2B5EF4-FFF2-40B4-BE49-F238E27FC236}">
                <a16:creationId xmlns:a16="http://schemas.microsoft.com/office/drawing/2014/main" id="{4F7A334B-6957-B552-2595-1BF4BE4B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72" y="3371146"/>
            <a:ext cx="7629728" cy="34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C73F-FFE5-3915-A67D-A0B2E47E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Color Stops</a:t>
            </a:r>
          </a:p>
        </p:txBody>
      </p:sp>
      <p:pic>
        <p:nvPicPr>
          <p:cNvPr id="5" name="Content Placeholder 4" descr="A close-up of a word&#10;&#10;Description automatically generated">
            <a:extLst>
              <a:ext uri="{FF2B5EF4-FFF2-40B4-BE49-F238E27FC236}">
                <a16:creationId xmlns:a16="http://schemas.microsoft.com/office/drawing/2014/main" id="{623B5B78-680E-6DFC-158F-8312DEEE7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216"/>
            <a:ext cx="12192000" cy="1738722"/>
          </a:xfrm>
        </p:spPr>
      </p:pic>
      <p:pic>
        <p:nvPicPr>
          <p:cNvPr id="7" name="Picture 6" descr="A red green and yellow gradient&#10;&#10;Description automatically generated">
            <a:extLst>
              <a:ext uri="{FF2B5EF4-FFF2-40B4-BE49-F238E27FC236}">
                <a16:creationId xmlns:a16="http://schemas.microsoft.com/office/drawing/2014/main" id="{B4D8D376-FB7E-01C9-E3C0-DD4B457A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7937"/>
            <a:ext cx="12192000" cy="16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3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706C-1271-53E3-EE17-C5BE1AB2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D0A9-CD8E-35EE-06C9-E357A4C2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combine gradients with RGBAs and HSLAs to create fading effects</a:t>
            </a:r>
          </a:p>
          <a:p>
            <a:r>
              <a:rPr lang="en-US" dirty="0"/>
              <a:t>To create this fade transition, we can use the same RGBA with different alpha values</a:t>
            </a:r>
          </a:p>
        </p:txBody>
      </p:sp>
      <p:pic>
        <p:nvPicPr>
          <p:cNvPr id="5" name="Picture 4" descr="A pink background with white lines&#10;&#10;Description automatically generated">
            <a:extLst>
              <a:ext uri="{FF2B5EF4-FFF2-40B4-BE49-F238E27FC236}">
                <a16:creationId xmlns:a16="http://schemas.microsoft.com/office/drawing/2014/main" id="{C6F6345A-82B6-1BA1-0964-657DB0FDB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0840"/>
            <a:ext cx="12192000" cy="1677160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4709F628-DA5F-0EC7-A05E-64A9071E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1086"/>
            <a:ext cx="6096000" cy="6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224E-AFE6-E390-2AEA-791B3F76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Linear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9F47-1A64-DF9A-434F-AB736D83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repeat linear gradients using the value </a:t>
            </a:r>
            <a:r>
              <a:rPr lang="en-US" b="1" i="1" dirty="0"/>
              <a:t>repeating-linear-gradient()</a:t>
            </a:r>
            <a:r>
              <a:rPr lang="en-US" dirty="0"/>
              <a:t> with gradient values</a:t>
            </a:r>
          </a:p>
        </p:txBody>
      </p:sp>
      <p:pic>
        <p:nvPicPr>
          <p:cNvPr id="5" name="Picture 4" descr="A colorful stripes of different colors&#10;&#10;Description automatically generated">
            <a:extLst>
              <a:ext uri="{FF2B5EF4-FFF2-40B4-BE49-F238E27FC236}">
                <a16:creationId xmlns:a16="http://schemas.microsoft.com/office/drawing/2014/main" id="{E538CB31-76D8-B219-7684-A52A3F6E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93089"/>
            <a:ext cx="12192000" cy="1664911"/>
          </a:xfrm>
          <a:prstGeom prst="rect">
            <a:avLst/>
          </a:prstGeom>
        </p:spPr>
      </p:pic>
      <p:pic>
        <p:nvPicPr>
          <p:cNvPr id="7" name="Picture 6" descr="A close-up of a word&#10;&#10;Description automatically generated">
            <a:extLst>
              <a:ext uri="{FF2B5EF4-FFF2-40B4-BE49-F238E27FC236}">
                <a16:creationId xmlns:a16="http://schemas.microsoft.com/office/drawing/2014/main" id="{6B2CD8A2-A4CA-991D-7D77-57725B6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56432"/>
            <a:ext cx="6095999" cy="6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6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7306-1478-D6DF-37FC-6425BE65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90A3-A60E-4357-884A-E9C0503F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Radial Gradients</a:t>
            </a:r>
            <a:r>
              <a:rPr lang="en-US" dirty="0"/>
              <a:t> are defined by their center and must have at least 2 color stops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86FD-2F52-CD57-ED90-54AB49A81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08871"/>
            <a:ext cx="12192000" cy="9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9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48C4-6E46-C496-F8B4-A8A9C6D1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154DA-6C8F-88CB-B078-5745F738E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shape is an </a:t>
            </a:r>
            <a:r>
              <a:rPr lang="en-US" i="1" dirty="0"/>
              <a:t>ellipse</a:t>
            </a:r>
            <a:r>
              <a:rPr lang="en-US" dirty="0"/>
              <a:t>, size is </a:t>
            </a:r>
            <a:r>
              <a:rPr lang="en-US" i="1" dirty="0"/>
              <a:t>farthest-corner</a:t>
            </a:r>
            <a:r>
              <a:rPr lang="en-US" dirty="0"/>
              <a:t>, and position is </a:t>
            </a:r>
            <a:r>
              <a:rPr lang="en-US" i="1" dirty="0"/>
              <a:t>center</a:t>
            </a:r>
            <a:r>
              <a:rPr lang="en-US" dirty="0"/>
              <a:t>.</a:t>
            </a:r>
          </a:p>
          <a:p>
            <a:r>
              <a:rPr lang="en-US" i="1" dirty="0"/>
              <a:t>Evenly Spaced Color Stops (Default)</a:t>
            </a:r>
          </a:p>
        </p:txBody>
      </p:sp>
      <p:pic>
        <p:nvPicPr>
          <p:cNvPr id="5" name="Picture 4" descr="A red and green gradient&#10;&#10;Description automatically generated">
            <a:extLst>
              <a:ext uri="{FF2B5EF4-FFF2-40B4-BE49-F238E27FC236}">
                <a16:creationId xmlns:a16="http://schemas.microsoft.com/office/drawing/2014/main" id="{DA0D5594-25F4-B347-1FB2-606BADEA9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8064"/>
            <a:ext cx="12192000" cy="1609936"/>
          </a:xfrm>
          <a:prstGeom prst="rect">
            <a:avLst/>
          </a:prstGeom>
        </p:spPr>
      </p:pic>
      <p:pic>
        <p:nvPicPr>
          <p:cNvPr id="7" name="Picture 6" descr="A close up of a word&#10;&#10;Description automatically generated">
            <a:extLst>
              <a:ext uri="{FF2B5EF4-FFF2-40B4-BE49-F238E27FC236}">
                <a16:creationId xmlns:a16="http://schemas.microsoft.com/office/drawing/2014/main" id="{B999355E-F40B-5271-6023-FE00034F9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320331"/>
            <a:ext cx="6096000" cy="9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16E8-A01F-CD07-1E0E-5ECF0040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832D-98D7-8F65-0888-F4E1387D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Differently Spaced Color Stops</a:t>
            </a:r>
          </a:p>
        </p:txBody>
      </p:sp>
      <p:pic>
        <p:nvPicPr>
          <p:cNvPr id="5" name="Picture 4" descr="A red and green gradient&#10;&#10;Description automatically generated">
            <a:extLst>
              <a:ext uri="{FF2B5EF4-FFF2-40B4-BE49-F238E27FC236}">
                <a16:creationId xmlns:a16="http://schemas.microsoft.com/office/drawing/2014/main" id="{3D1C4CCE-687B-E0E6-3BF8-8E3A9052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74233"/>
            <a:ext cx="12192000" cy="1607641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E8D4CE12-CE3F-4B2E-D20C-F107882B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67" y="4591378"/>
            <a:ext cx="6190034" cy="6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2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6F64-FF43-DF15-31B3-909CAFA0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A1020-CE88-4786-A26B-6862485D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shape</a:t>
            </a:r>
            <a:r>
              <a:rPr lang="en-US" dirty="0"/>
              <a:t> parameter defines the shape</a:t>
            </a:r>
          </a:p>
          <a:p>
            <a:r>
              <a:rPr lang="en-US" dirty="0"/>
              <a:t>It can take the value </a:t>
            </a:r>
            <a:r>
              <a:rPr lang="en-US" i="1" dirty="0"/>
              <a:t>circle</a:t>
            </a:r>
            <a:r>
              <a:rPr lang="en-US" dirty="0"/>
              <a:t> or </a:t>
            </a:r>
            <a:r>
              <a:rPr lang="en-US" i="1" dirty="0"/>
              <a:t>ellipse (default)</a:t>
            </a:r>
          </a:p>
          <a:p>
            <a:endParaRPr lang="en-US" dirty="0"/>
          </a:p>
        </p:txBody>
      </p:sp>
      <p:pic>
        <p:nvPicPr>
          <p:cNvPr id="5" name="Picture 4" descr="A yellow and red circle&#10;&#10;Description automatically generated">
            <a:extLst>
              <a:ext uri="{FF2B5EF4-FFF2-40B4-BE49-F238E27FC236}">
                <a16:creationId xmlns:a16="http://schemas.microsoft.com/office/drawing/2014/main" id="{A1B3E2E6-770D-77DF-DBC6-3D7807C8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94"/>
            <a:ext cx="5326842" cy="2842506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DD8276A8-2C0C-FB9A-5D5A-C591152E6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42" y="6050853"/>
            <a:ext cx="6865158" cy="8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8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7954-2C3E-4A8E-88DE-56419AA0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97C3-15C1-4CFA-B879-C542CC3D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b="1" i="1" dirty="0"/>
              <a:t>background-image</a:t>
            </a:r>
            <a:r>
              <a:rPr lang="en-US" dirty="0"/>
              <a:t> property, we can add multiple background images to our elements</a:t>
            </a:r>
          </a:p>
          <a:p>
            <a:r>
              <a:rPr lang="en-US" dirty="0"/>
              <a:t>We separate the background images by commas and the images get stacked on top of each other</a:t>
            </a:r>
          </a:p>
          <a:p>
            <a:r>
              <a:rPr lang="en-US" dirty="0"/>
              <a:t>The first background image goes on top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0A43-4842-43D4-A86C-75E75700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948"/>
            <a:ext cx="6096000" cy="1505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37B95-D1FE-4D62-BDD6-6DB28CF54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02991"/>
            <a:ext cx="6096000" cy="17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1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21BD-CD46-C474-4977-B113147F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Different Size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8032-93A2-8BBE-CF66-A884075C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parameter defines the size of the gradient</a:t>
            </a:r>
          </a:p>
          <a:p>
            <a:r>
              <a:rPr lang="en-US" dirty="0"/>
              <a:t>It can take 4 values: </a:t>
            </a:r>
            <a:r>
              <a:rPr lang="en-US" b="1" i="1" dirty="0"/>
              <a:t>closest-side, farthest-side, closest-corner, farthest-corner</a:t>
            </a:r>
            <a:endParaRPr lang="en-US" dirty="0"/>
          </a:p>
        </p:txBody>
      </p:sp>
      <p:pic>
        <p:nvPicPr>
          <p:cNvPr id="5" name="Picture 4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BF20752A-0ED8-471C-24D5-493FFE891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5660"/>
            <a:ext cx="12192000" cy="28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98FF-BEA7-A7AA-6F83-03169BBE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a Radial-Gradient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71E73-3C3F-E6DD-8951-FAE736D9D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repeating-radial-gradient() </a:t>
            </a:r>
            <a:r>
              <a:rPr lang="en-US" dirty="0"/>
              <a:t>function is used to repeat radial gradients</a:t>
            </a:r>
            <a:endParaRPr lang="en-US" b="1" i="1" dirty="0"/>
          </a:p>
        </p:txBody>
      </p:sp>
      <p:pic>
        <p:nvPicPr>
          <p:cNvPr id="5" name="Picture 4" descr="A colorful oval shaped object&#10;&#10;Description automatically generated">
            <a:extLst>
              <a:ext uri="{FF2B5EF4-FFF2-40B4-BE49-F238E27FC236}">
                <a16:creationId xmlns:a16="http://schemas.microsoft.com/office/drawing/2014/main" id="{7BE69D83-1FD5-530D-CCD6-C33BAAEB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6797"/>
            <a:ext cx="12192000" cy="1671204"/>
          </a:xfrm>
          <a:prstGeom prst="rect">
            <a:avLst/>
          </a:prstGeom>
        </p:spPr>
      </p:pic>
      <p:pic>
        <p:nvPicPr>
          <p:cNvPr id="7" name="Picture 6" descr="A close-up of a word&#10;&#10;Description automatically generated">
            <a:extLst>
              <a:ext uri="{FF2B5EF4-FFF2-40B4-BE49-F238E27FC236}">
                <a16:creationId xmlns:a16="http://schemas.microsoft.com/office/drawing/2014/main" id="{2ACEAF91-AF9F-EF0C-9C41-61C7C847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69172"/>
            <a:ext cx="12192000" cy="13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7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BC24-CEC1-49F4-9EBB-F7EC3466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Background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43F4-809D-4A2E-B4D5-2C28B3AA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background images can be specified using the </a:t>
            </a:r>
            <a:r>
              <a:rPr lang="en-US" b="1" i="1" dirty="0"/>
              <a:t>background</a:t>
            </a:r>
            <a:r>
              <a:rPr lang="en-US" dirty="0"/>
              <a:t> shorthand property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4646B-44A0-4433-AC5B-53E0B1CE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979"/>
            <a:ext cx="12192000" cy="115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1EC87-EF12-4BC7-B5C9-5ABB173B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51" y="4001294"/>
            <a:ext cx="7026249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8191-69BE-43E9-B08A-3175F21A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71D7B-0BF2-49D2-83E8-CCD23F20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background-size </a:t>
            </a:r>
            <a:r>
              <a:rPr lang="en-US" dirty="0"/>
              <a:t>property allows you to set the size of background images</a:t>
            </a:r>
          </a:p>
          <a:p>
            <a:r>
              <a:rPr lang="en-US" dirty="0"/>
              <a:t>We can specify the size in lengths, percentages, or using </a:t>
            </a:r>
            <a:r>
              <a:rPr lang="en-US" b="1" i="1" dirty="0"/>
              <a:t>contain</a:t>
            </a:r>
            <a:r>
              <a:rPr lang="en-US" dirty="0"/>
              <a:t> or </a:t>
            </a:r>
            <a:r>
              <a:rPr lang="en-US" b="1" i="1" dirty="0"/>
              <a:t>cover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E55CE-4302-4258-BC9F-BCC6340A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685"/>
            <a:ext cx="12192000" cy="1681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D36C1-A5A2-4651-91CB-4BBB71769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4086268"/>
            <a:ext cx="4733925" cy="17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D859-C913-4015-85A0-30DAC0DC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Size - Contain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C667-0F71-483E-810A-5948517EF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contain</a:t>
            </a:r>
            <a:r>
              <a:rPr lang="en-US" dirty="0"/>
              <a:t> value scales the background image to be as large as possible while staying within the content area and maintaining its aspect ratio</a:t>
            </a:r>
          </a:p>
          <a:p>
            <a:r>
              <a:rPr lang="en-US" dirty="0"/>
              <a:t>Depending on the shape/size of the background image and positioning area, some of the background image may not show</a:t>
            </a:r>
          </a:p>
        </p:txBody>
      </p:sp>
      <p:pic>
        <p:nvPicPr>
          <p:cNvPr id="9" name="Picture 8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5865A29-56B5-5778-80D7-DC39A0A4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1247"/>
            <a:ext cx="6096000" cy="2364099"/>
          </a:xfrm>
          <a:prstGeom prst="rect">
            <a:avLst/>
          </a:prstGeom>
        </p:spPr>
      </p:pic>
      <p:pic>
        <p:nvPicPr>
          <p:cNvPr id="13" name="Picture 12" descr="A close-up of flowers&#10;&#10;Description automatically generated">
            <a:extLst>
              <a:ext uri="{FF2B5EF4-FFF2-40B4-BE49-F238E27FC236}">
                <a16:creationId xmlns:a16="http://schemas.microsoft.com/office/drawing/2014/main" id="{8A96CD90-D40F-531D-10C7-6F61627E9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62" y="4011508"/>
            <a:ext cx="4468238" cy="28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6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E6C-A637-463D-2B19-C24F10E7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Size -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3F8D-BCB9-E19B-4B97-D2AB1B5A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cover</a:t>
            </a:r>
            <a:r>
              <a:rPr lang="en-US" dirty="0"/>
              <a:t> value scales the background image so that the content is completely covered by the background image.</a:t>
            </a:r>
          </a:p>
          <a:p>
            <a:r>
              <a:rPr lang="en-US" dirty="0"/>
              <a:t>The image may be stretched or squished to fit the background</a:t>
            </a:r>
          </a:p>
        </p:txBody>
      </p:sp>
      <p:pic>
        <p:nvPicPr>
          <p:cNvPr id="4" name="Picture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A77C0D6-4C13-EB75-58BB-B7010BAC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4945"/>
            <a:ext cx="6096000" cy="2363056"/>
          </a:xfrm>
          <a:prstGeom prst="rect">
            <a:avLst/>
          </a:prstGeom>
        </p:spPr>
      </p:pic>
      <p:pic>
        <p:nvPicPr>
          <p:cNvPr id="5" name="Picture 4" descr="A close-up of flowers&#10;&#10;Description automatically generated">
            <a:extLst>
              <a:ext uri="{FF2B5EF4-FFF2-40B4-BE49-F238E27FC236}">
                <a16:creationId xmlns:a16="http://schemas.microsoft.com/office/drawing/2014/main" id="{DD72079C-DD55-AB1D-6CF1-BE502E42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21" y="3940866"/>
            <a:ext cx="4341780" cy="29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6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CA1-8BCB-C9CF-8FAE-6BDBEFC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Sizes of Multiple Background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1D4E-1741-B5B8-7B7F-74E24BA0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background-size</a:t>
            </a:r>
            <a:r>
              <a:rPr lang="en-US" dirty="0"/>
              <a:t> property also accepts multiple values for background size (using a comma-separated list), when working with multiple backgrounds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9E8F8-AD8E-0F52-E26E-B58D4863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33383"/>
            <a:ext cx="12192000" cy="1024617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8D918671-CF37-0695-C9F0-42FADFCE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25" y="3525994"/>
            <a:ext cx="7801174" cy="23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1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1002</Words>
  <Application>Microsoft Office PowerPoint</Application>
  <PresentationFormat>Widescreen</PresentationFormat>
  <Paragraphs>108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More Background and Colors</vt:lpstr>
      <vt:lpstr>Backgrounds</vt:lpstr>
      <vt:lpstr>CSS Backgrounds</vt:lpstr>
      <vt:lpstr>Multiple Backgrounds</vt:lpstr>
      <vt:lpstr>Multiple Background Images</vt:lpstr>
      <vt:lpstr>Background Size</vt:lpstr>
      <vt:lpstr>Background Size - Contain</vt:lpstr>
      <vt:lpstr>Background Size - Cover</vt:lpstr>
      <vt:lpstr>Define Sizes of Multiple Background Images</vt:lpstr>
      <vt:lpstr>Full Size Background Image</vt:lpstr>
      <vt:lpstr>Hero Image</vt:lpstr>
      <vt:lpstr>The background-origin Property</vt:lpstr>
      <vt:lpstr>The background-origin Property</vt:lpstr>
      <vt:lpstr>The background-origin Property</vt:lpstr>
      <vt:lpstr>The background-origin Property</vt:lpstr>
      <vt:lpstr>The background-clip Property</vt:lpstr>
      <vt:lpstr>The background-clip Property</vt:lpstr>
      <vt:lpstr>The background-clip Property</vt:lpstr>
      <vt:lpstr>The background-clip Property</vt:lpstr>
      <vt:lpstr>Colors</vt:lpstr>
      <vt:lpstr>RGBA Colors</vt:lpstr>
      <vt:lpstr>HSL Colors </vt:lpstr>
      <vt:lpstr>HSL Colors</vt:lpstr>
      <vt:lpstr>HSLA Colors</vt:lpstr>
      <vt:lpstr>Opacity</vt:lpstr>
      <vt:lpstr>Gradients</vt:lpstr>
      <vt:lpstr>CSS Gradients</vt:lpstr>
      <vt:lpstr>Linear Gradients</vt:lpstr>
      <vt:lpstr>Linear Gradients</vt:lpstr>
      <vt:lpstr>Linear Gradients</vt:lpstr>
      <vt:lpstr>Linear Gradients </vt:lpstr>
      <vt:lpstr>Linear Gradients</vt:lpstr>
      <vt:lpstr>Using Multiple Color Stops</vt:lpstr>
      <vt:lpstr>Using Transparency</vt:lpstr>
      <vt:lpstr>Repeating Linear Gradients</vt:lpstr>
      <vt:lpstr>Radial Gradients</vt:lpstr>
      <vt:lpstr>Radial Gradients</vt:lpstr>
      <vt:lpstr>Radial Gradient</vt:lpstr>
      <vt:lpstr>Set Shape</vt:lpstr>
      <vt:lpstr>Use Different Size Keywords</vt:lpstr>
      <vt:lpstr>Repeating a Radial-Gradient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Background and Colors</dc:title>
  <dc:creator>Graham Eichsteadt</dc:creator>
  <cp:lastModifiedBy>Graham Eichstaedt</cp:lastModifiedBy>
  <cp:revision>4</cp:revision>
  <dcterms:created xsi:type="dcterms:W3CDTF">2023-07-20T20:59:35Z</dcterms:created>
  <dcterms:modified xsi:type="dcterms:W3CDTF">2023-07-21T03:02:52Z</dcterms:modified>
</cp:coreProperties>
</file>